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19" r:id="rId2"/>
    <p:sldId id="680" r:id="rId3"/>
    <p:sldId id="672" r:id="rId4"/>
    <p:sldId id="673" r:id="rId5"/>
    <p:sldId id="674" r:id="rId6"/>
    <p:sldId id="675" r:id="rId7"/>
    <p:sldId id="676" r:id="rId8"/>
    <p:sldId id="677" r:id="rId9"/>
    <p:sldId id="683" r:id="rId10"/>
    <p:sldId id="682" r:id="rId11"/>
    <p:sldId id="686" r:id="rId12"/>
    <p:sldId id="685" r:id="rId13"/>
    <p:sldId id="684" r:id="rId14"/>
    <p:sldId id="681" r:id="rId15"/>
    <p:sldId id="688" r:id="rId16"/>
    <p:sldId id="689" r:id="rId17"/>
    <p:sldId id="690" r:id="rId18"/>
    <p:sldId id="691" r:id="rId19"/>
    <p:sldId id="696" r:id="rId20"/>
    <p:sldId id="692" r:id="rId21"/>
    <p:sldId id="697" r:id="rId22"/>
    <p:sldId id="698" r:id="rId23"/>
    <p:sldId id="699" r:id="rId24"/>
    <p:sldId id="702" r:id="rId25"/>
    <p:sldId id="700" r:id="rId26"/>
    <p:sldId id="701" r:id="rId27"/>
    <p:sldId id="703" r:id="rId28"/>
    <p:sldId id="704" r:id="rId29"/>
    <p:sldId id="709" r:id="rId30"/>
    <p:sldId id="705" r:id="rId31"/>
    <p:sldId id="706" r:id="rId32"/>
    <p:sldId id="707" r:id="rId33"/>
    <p:sldId id="708" r:id="rId34"/>
    <p:sldId id="717" r:id="rId35"/>
    <p:sldId id="710" r:id="rId36"/>
    <p:sldId id="711" r:id="rId37"/>
    <p:sldId id="712" r:id="rId38"/>
    <p:sldId id="713" r:id="rId39"/>
    <p:sldId id="714" r:id="rId40"/>
    <p:sldId id="715" r:id="rId41"/>
    <p:sldId id="722" r:id="rId42"/>
    <p:sldId id="724" r:id="rId43"/>
    <p:sldId id="723" r:id="rId44"/>
    <p:sldId id="720" r:id="rId45"/>
    <p:sldId id="721" r:id="rId46"/>
    <p:sldId id="716" r:id="rId47"/>
    <p:sldId id="718" r:id="rId48"/>
    <p:sldId id="730" r:id="rId49"/>
    <p:sldId id="719" r:id="rId50"/>
    <p:sldId id="729" r:id="rId51"/>
    <p:sldId id="728" r:id="rId52"/>
    <p:sldId id="727" r:id="rId53"/>
    <p:sldId id="726" r:id="rId54"/>
    <p:sldId id="731" r:id="rId55"/>
    <p:sldId id="671" r:id="rId56"/>
  </p:sldIdLst>
  <p:sldSz cx="9144000" cy="6858000" type="screen4x3"/>
  <p:notesSz cx="7099300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FF"/>
    <a:srgbClr val="FFFF00"/>
    <a:srgbClr val="0066FF"/>
    <a:srgbClr val="000099"/>
    <a:srgbClr val="006600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092" autoAdjust="0"/>
  </p:normalViewPr>
  <p:slideViewPr>
    <p:cSldViewPr snapToGrid="0">
      <p:cViewPr varScale="1">
        <p:scale>
          <a:sx n="107" d="100"/>
          <a:sy n="107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t" anchorCtr="0" compatLnSpc="1">
            <a:prstTxWarp prst="textNoShape">
              <a:avLst/>
            </a:prstTxWarp>
          </a:bodyPr>
          <a:lstStyle>
            <a:lvl1pPr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t" anchorCtr="0" compatLnSpc="1">
            <a:prstTxWarp prst="textNoShape">
              <a:avLst/>
            </a:prstTxWarp>
          </a:bodyPr>
          <a:lstStyle>
            <a:lvl1pPr algn="r"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b" anchorCtr="0" compatLnSpc="1">
            <a:prstTxWarp prst="textNoShape">
              <a:avLst/>
            </a:prstTxWarp>
          </a:bodyPr>
          <a:lstStyle>
            <a:lvl1pPr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b" anchorCtr="0" compatLnSpc="1">
            <a:prstTxWarp prst="textNoShape">
              <a:avLst/>
            </a:prstTxWarp>
          </a:bodyPr>
          <a:lstStyle>
            <a:lvl1pPr algn="r"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AC26FF4-A824-44AE-BB74-287ED4A852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t" anchorCtr="0" compatLnSpc="1">
            <a:prstTxWarp prst="textNoShape">
              <a:avLst/>
            </a:prstTxWarp>
          </a:bodyPr>
          <a:lstStyle>
            <a:lvl1pPr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t" anchorCtr="0" compatLnSpc="1">
            <a:prstTxWarp prst="textNoShape">
              <a:avLst/>
            </a:prstTxWarp>
          </a:bodyPr>
          <a:lstStyle>
            <a:lvl1pPr algn="r"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b" anchorCtr="0" compatLnSpc="1">
            <a:prstTxWarp prst="textNoShape">
              <a:avLst/>
            </a:prstTxWarp>
          </a:bodyPr>
          <a:lstStyle>
            <a:lvl1pPr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18" rIns="99039" bIns="49518" numCol="1" anchor="b" anchorCtr="0" compatLnSpc="1">
            <a:prstTxWarp prst="textNoShape">
              <a:avLst/>
            </a:prstTxWarp>
          </a:bodyPr>
          <a:lstStyle>
            <a:lvl1pPr algn="r" defTabSz="98977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18DC4DBB-2619-4FDA-BEE5-FC1CB006FD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991600" y="0"/>
            <a:ext cx="152400" cy="6858000"/>
            <a:chOff x="48" y="102"/>
            <a:chExt cx="96" cy="412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8" y="110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48" y="1250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48" y="139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8" y="1538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8" y="1683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48" y="182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48" y="1971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48" y="2115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48" y="225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48" y="240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48" y="2548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48" y="269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48" y="283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48" y="298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48" y="3124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8" y="326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48" y="341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48" y="3557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8" y="370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48" y="384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8" y="399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8" y="413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48" y="391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48" y="53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48" y="679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48" y="82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48" y="968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0" y="0"/>
            <a:ext cx="152400" cy="6858000"/>
            <a:chOff x="48" y="102"/>
            <a:chExt cx="96" cy="4128"/>
          </a:xfrm>
        </p:grpSpPr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8" y="110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48" y="1250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48" y="139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48" y="1538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48" y="1683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48" y="182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48" y="1971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48" y="2115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48" y="225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48" y="240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48" y="2548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48" y="269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48" y="283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48" y="298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48" y="3124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48" y="326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48" y="341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48" y="3557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48" y="370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>
              <a:off x="48" y="384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Rectangle 63"/>
            <p:cNvSpPr>
              <a:spLocks noChangeArrowheads="1"/>
            </p:cNvSpPr>
            <p:nvPr/>
          </p:nvSpPr>
          <p:spPr bwMode="auto">
            <a:xfrm>
              <a:off x="48" y="399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Rectangle 64"/>
            <p:cNvSpPr>
              <a:spLocks noChangeArrowheads="1"/>
            </p:cNvSpPr>
            <p:nvPr/>
          </p:nvSpPr>
          <p:spPr bwMode="auto">
            <a:xfrm>
              <a:off x="48" y="413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Rectangle 65"/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Rectangle 66"/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Rectangle 67"/>
            <p:cNvSpPr>
              <a:spLocks noChangeArrowheads="1"/>
            </p:cNvSpPr>
            <p:nvPr/>
          </p:nvSpPr>
          <p:spPr bwMode="auto">
            <a:xfrm>
              <a:off x="48" y="391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Rectangle 68"/>
            <p:cNvSpPr>
              <a:spLocks noChangeArrowheads="1"/>
            </p:cNvSpPr>
            <p:nvPr/>
          </p:nvSpPr>
          <p:spPr bwMode="auto">
            <a:xfrm>
              <a:off x="48" y="53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Rectangle 69"/>
            <p:cNvSpPr>
              <a:spLocks noChangeArrowheads="1"/>
            </p:cNvSpPr>
            <p:nvPr/>
          </p:nvSpPr>
          <p:spPr bwMode="auto">
            <a:xfrm>
              <a:off x="48" y="679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48" y="82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48" y="968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0" y="-26988"/>
            <a:ext cx="9144000" cy="428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6" name="Text Box 85"/>
          <p:cNvSpPr txBox="1">
            <a:spLocks noChangeArrowheads="1"/>
          </p:cNvSpPr>
          <p:nvPr/>
        </p:nvSpPr>
        <p:spPr bwMode="auto">
          <a:xfrm>
            <a:off x="246063" y="255588"/>
            <a:ext cx="871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4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SAKARYA ÜNİVERSİTESİ</a:t>
            </a:r>
            <a:r>
              <a:rPr lang="tr-TR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tr-TR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tr-TR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tr-TR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İNŞAAT </a:t>
            </a:r>
            <a:r>
              <a:rPr lang="tr-TR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MÜHENDİSLİĞİ </a:t>
            </a:r>
            <a:r>
              <a:rPr lang="tr-TR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ABD</a:t>
            </a:r>
            <a:endParaRPr lang="tr-TR" sz="1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tr-TR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Department</a:t>
            </a:r>
            <a:r>
              <a:rPr lang="tr-TR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</a:t>
            </a:r>
            <a:r>
              <a:rPr lang="tr-TR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Civil</a:t>
            </a:r>
            <a:r>
              <a:rPr lang="tr-TR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Engineering</a:t>
            </a:r>
            <a:r>
              <a:rPr lang="tr-TR" b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tr-TR" sz="2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POST-EARTHQUAKE INSPECTIONS</a:t>
            </a:r>
            <a:r>
              <a:rPr lang="tr-TR" sz="2200" baseline="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tr-TR" sz="24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7" name="Picture 87" descr="sa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80963"/>
            <a:ext cx="596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9" descr="Earth-06-june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25" y="122238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138" y="2198688"/>
            <a:ext cx="8678862" cy="1470025"/>
          </a:xfrm>
          <a:solidFill>
            <a:srgbClr val="0000FF"/>
          </a:solidFill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0025" y="3795713"/>
            <a:ext cx="673417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6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500" y="6524625"/>
            <a:ext cx="19304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929E-E5E3-4B6F-99A3-0E79772D4EBF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7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48425"/>
            <a:ext cx="3251200" cy="3111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tr-TR"/>
              <a:t>DR.MUSTAFA KUTANİS</a:t>
            </a:r>
          </a:p>
        </p:txBody>
      </p:sp>
      <p:sp>
        <p:nvSpPr>
          <p:cNvPr id="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91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CE947124-CE41-41CF-B95B-C24506EA65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0B75-1BCF-4F74-815C-A25D33201615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EB818BAB-0BA3-498B-9425-2CC155C193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73863" y="73025"/>
            <a:ext cx="2122487" cy="62690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01638" y="73025"/>
            <a:ext cx="6219825" cy="62690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DA47-D0F2-413C-8896-C15EE99E367A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919E6BED-F011-4D47-B1A3-D579A70F3E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01638" y="908050"/>
            <a:ext cx="4170362" cy="2640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24400" y="908050"/>
            <a:ext cx="4171950" cy="2640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01638" y="3700463"/>
            <a:ext cx="4170362" cy="2641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24400" y="3700463"/>
            <a:ext cx="4171950" cy="2641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2F6A-ED68-42C4-9485-79F529D6B511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D673EE8F-016B-4528-8A08-5FFB5E3463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01638" y="908050"/>
            <a:ext cx="4170362" cy="5434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24400" y="908050"/>
            <a:ext cx="4171950" cy="5434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5522-6277-4700-8FE5-0B28C007815E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E64009A9-50FC-409B-AE06-9D9F9076EF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01638" y="908050"/>
            <a:ext cx="8494712" cy="2640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01638" y="3700463"/>
            <a:ext cx="8494712" cy="2641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DA64A-54A3-4378-9D41-FF62F869778C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0F3010D3-818F-4332-9AF4-13CDFDF7A7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01638" y="908050"/>
            <a:ext cx="8494712" cy="26400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01638" y="3700463"/>
            <a:ext cx="8494712" cy="2641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CC29-3430-494C-9303-032ED200C7E3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1AC2D299-AA49-4350-8F30-05CF6DB69F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12CB-98BF-412A-BAD2-7BE1615D9898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A67B77BB-DF33-4DEA-B457-A2DDD731F9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C0F0-D204-4BB4-9502-1F65DF5BA2B8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12BBDD35-585B-4809-9832-80D5AEB57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01638" y="908050"/>
            <a:ext cx="4170362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24400" y="908050"/>
            <a:ext cx="417195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64C0-BF7C-4F48-B9EA-883610872906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87D8DB86-59F4-40ED-9750-E24525AA36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2C25-96FA-46F8-8E41-5F0D271B5D29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4C46B0B3-3ABC-45B9-812D-1C567717E6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CB94-1D93-4C36-B92F-E2738E9EA488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C6325EDB-637B-45E3-85C0-7EE5B0C140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1EDA-4672-475D-B3B4-3D955D2C5A36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D7A4EF99-7340-42F0-982E-925773354E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07C6-F68C-487E-AEAF-4EB4D5A17B3A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02A8FBB5-0831-4B4D-B1B4-55993CD82E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070C-6F9F-4B91-853F-55385FC362D3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SLIDE </a:t>
            </a:r>
            <a:fld id="{8986C82F-12DB-48FA-A971-44F21BA4B5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5175" y="73025"/>
            <a:ext cx="7612063" cy="692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908050"/>
            <a:ext cx="8494712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-477044" y="5526882"/>
            <a:ext cx="15097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urier New" pitchFamily="49" charset="0"/>
              </a:defRPr>
            </a:lvl1pPr>
          </a:lstStyle>
          <a:p>
            <a:pPr>
              <a:defRPr/>
            </a:pPr>
            <a:fld id="{B4CC538F-13E4-4A63-B360-0C30BA9D59B5}" type="datetime1">
              <a:rPr lang="tr-TR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74838" y="6435725"/>
            <a:ext cx="4568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urier New" pitchFamily="49" charset="0"/>
              </a:defRPr>
            </a:lvl1pPr>
          </a:lstStyle>
          <a:p>
            <a:pPr>
              <a:defRPr/>
            </a:pPr>
            <a:r>
              <a:rPr lang="tr-TR"/>
              <a:t>DR. MUSTAFA KUTANİS SAÜ İNŞ.MÜH. BÖLÜMÜ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8500" y="6435725"/>
            <a:ext cx="1778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urier New" pitchFamily="49" charset="0"/>
              </a:defRPr>
            </a:lvl1pPr>
          </a:lstStyle>
          <a:p>
            <a:pPr>
              <a:defRPr/>
            </a:pPr>
            <a:r>
              <a:rPr lang="tr-TR"/>
              <a:t>SLIDE </a:t>
            </a:r>
            <a:fld id="{E831527E-1C04-4701-929A-CDDD323B8F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428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6392" name="Group 12"/>
          <p:cNvGrpSpPr>
            <a:grpSpLocks/>
          </p:cNvGrpSpPr>
          <p:nvPr/>
        </p:nvGrpSpPr>
        <p:grpSpPr bwMode="auto">
          <a:xfrm>
            <a:off x="0" y="0"/>
            <a:ext cx="152400" cy="6858000"/>
            <a:chOff x="48" y="102"/>
            <a:chExt cx="96" cy="4128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8" y="110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8" y="1250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8" y="139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8" y="1538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8" y="1683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8" y="182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8" y="1971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8" y="2115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8" y="225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8" y="240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8" y="2548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8" y="269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8" y="283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8" y="298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48" y="3124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48" y="326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8" y="341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48" y="3557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" y="370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8" y="384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8" y="399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8" y="413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8" y="391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8" y="53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8" y="679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8" y="82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8" y="968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6393" name="Group 42"/>
          <p:cNvGrpSpPr>
            <a:grpSpLocks/>
          </p:cNvGrpSpPr>
          <p:nvPr/>
        </p:nvGrpSpPr>
        <p:grpSpPr bwMode="auto">
          <a:xfrm>
            <a:off x="8991600" y="0"/>
            <a:ext cx="152400" cy="6858000"/>
            <a:chOff x="48" y="102"/>
            <a:chExt cx="96" cy="4128"/>
          </a:xfrm>
        </p:grpSpPr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8" y="110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8" y="1250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8" y="139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8" y="1538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8" y="1683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8" y="182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48" y="1971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48" y="2115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8" y="225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48" y="240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8" y="2548"/>
              <a:ext cx="96" cy="95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8" y="269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8" y="2836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8" y="298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8" y="3124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8" y="3269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8" y="341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8" y="3557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" y="3702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8" y="384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8" y="3990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8" y="413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48" y="391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48" y="535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8" y="679"/>
              <a:ext cx="96" cy="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48" y="823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8" y="968"/>
              <a:ext cx="96" cy="9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395" name="Picture 73" descr="sau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3200" y="68263"/>
            <a:ext cx="5254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6" name="Group 108"/>
          <p:cNvGrpSpPr>
            <a:grpSpLocks/>
          </p:cNvGrpSpPr>
          <p:nvPr/>
        </p:nvGrpSpPr>
        <p:grpSpPr bwMode="auto">
          <a:xfrm>
            <a:off x="412750" y="3351213"/>
            <a:ext cx="3400425" cy="2949575"/>
            <a:chOff x="0" y="2458"/>
            <a:chExt cx="2142" cy="1858"/>
          </a:xfrm>
        </p:grpSpPr>
        <p:sp>
          <p:nvSpPr>
            <p:cNvPr id="1133" name="Freeform 109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80000"/>
                  </a:schemeClr>
                </a:gs>
                <a:gs pos="5000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B2B2B2">
                    <a:alpha val="60001"/>
                  </a:srgbClr>
                </a:gs>
                <a:gs pos="50000">
                  <a:schemeClr val="bg1">
                    <a:alpha val="80000"/>
                  </a:schemeClr>
                </a:gs>
                <a:gs pos="100000">
                  <a:srgbClr val="B2B2B2">
                    <a:alpha val="60001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80000"/>
                  </a:schemeClr>
                </a:gs>
                <a:gs pos="5000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80000"/>
                  </a:schemeClr>
                </a:gs>
                <a:gs pos="5000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7" name="Oval 113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8" name="Oval 114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9" name="Oval 115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B2B2B2">
                    <a:alpha val="60001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16397" name="Picture 117" descr="Earth-06-june2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8350" y="5080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tr-TR" dirty="0" smtClean="0"/>
              <a:t>2012</a:t>
            </a:r>
            <a:endParaRPr lang="tr-TR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dirty="0" smtClean="0"/>
              <a:t>DR.MUSTAFA KUTANİS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tr-TR" dirty="0" smtClean="0"/>
              <a:t>SLIDE </a:t>
            </a:r>
            <a:fld id="{7BFA0850-F616-4488-8FE8-3D4D616F6F1E}" type="slidenum">
              <a:rPr lang="tr-TR" smtClean="0"/>
              <a:pPr/>
              <a:t>1</a:t>
            </a:fld>
            <a:endParaRPr lang="tr-TR" dirty="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2232025"/>
            <a:ext cx="8178800" cy="1439863"/>
          </a:xfrm>
        </p:spPr>
        <p:txBody>
          <a:bodyPr/>
          <a:lstStyle/>
          <a:p>
            <a:r>
              <a:rPr lang="tr-TR" sz="2400" dirty="0" smtClean="0"/>
              <a:t>QUICK INSPECTION MANUAL</a:t>
            </a:r>
            <a:br>
              <a:rPr lang="tr-TR" sz="2400" dirty="0" smtClean="0"/>
            </a:br>
            <a:r>
              <a:rPr lang="en-US" sz="2400" dirty="0" smtClean="0"/>
              <a:t>FOR DAMAGED REINFORCED CONCRETE BUILDINGS</a:t>
            </a:r>
            <a:r>
              <a:rPr lang="tr-TR" sz="2400" dirty="0" smtClean="0"/>
              <a:t> DUE TO EARTHQUAKES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30250" y="3794125"/>
            <a:ext cx="7866063" cy="2492375"/>
          </a:xfrm>
        </p:spPr>
        <p:txBody>
          <a:bodyPr/>
          <a:lstStyle/>
          <a:p>
            <a:r>
              <a:rPr lang="en-US" sz="2000" dirty="0" smtClean="0"/>
              <a:t>Based on the Disaster of</a:t>
            </a:r>
            <a:r>
              <a:rPr lang="tr-TR" sz="2000" dirty="0" smtClean="0"/>
              <a:t> </a:t>
            </a:r>
            <a:r>
              <a:rPr lang="en-US" sz="2000" dirty="0" smtClean="0"/>
              <a:t>1999 </a:t>
            </a:r>
            <a:r>
              <a:rPr lang="en-US" sz="2000" dirty="0" err="1" smtClean="0"/>
              <a:t>Kocaeli</a:t>
            </a:r>
            <a:r>
              <a:rPr lang="en-US" sz="2000" dirty="0" smtClean="0"/>
              <a:t> Earthquake in Turkey</a:t>
            </a:r>
            <a:endParaRPr lang="tr-TR" sz="2000" dirty="0" smtClean="0"/>
          </a:p>
          <a:p>
            <a:endParaRPr lang="tr-TR" sz="1600" b="1" dirty="0" smtClean="0"/>
          </a:p>
          <a:p>
            <a:endParaRPr lang="tr-TR" sz="1600" b="1" dirty="0" smtClean="0"/>
          </a:p>
          <a:p>
            <a:r>
              <a:rPr lang="en-US" sz="1800" b="1" dirty="0" smtClean="0"/>
              <a:t>National Institute of Land and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Infrastructure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Management</a:t>
            </a:r>
            <a:endParaRPr lang="tr-TR" sz="1800" b="1" dirty="0" smtClean="0"/>
          </a:p>
          <a:p>
            <a:r>
              <a:rPr lang="tr-TR" b="1" dirty="0" err="1" smtClean="0"/>
              <a:t>Jp</a:t>
            </a:r>
            <a:r>
              <a:rPr lang="tr-TR" b="1" dirty="0" smtClean="0"/>
              <a:t>. </a:t>
            </a:r>
            <a:r>
              <a:rPr lang="en-US" b="1" dirty="0" smtClean="0"/>
              <a:t>Ministry of Land, Infrastructure and Transport</a:t>
            </a:r>
            <a:endParaRPr lang="tr-TR" b="1" dirty="0" smtClean="0"/>
          </a:p>
          <a:p>
            <a:r>
              <a:rPr lang="tr-TR" sz="2000" b="1" dirty="0" err="1" smtClean="0"/>
              <a:t>March</a:t>
            </a:r>
            <a:r>
              <a:rPr lang="tr-TR" sz="2000" b="1" dirty="0" smtClean="0"/>
              <a:t>, 2002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523875"/>
            <a:ext cx="8248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90955" y="2757055"/>
            <a:ext cx="8354291" cy="955962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8656" y="3754583"/>
            <a:ext cx="8395853" cy="2618508"/>
          </a:xfrm>
          <a:prstGeom prst="rect">
            <a:avLst/>
          </a:prstGeom>
          <a:solidFill>
            <a:srgbClr val="FF0000">
              <a:alpha val="1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Definition of Damage Rank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542"/>
            <a:ext cx="9144000" cy="582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739" y="1181099"/>
            <a:ext cx="5968499" cy="503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745" y="1171574"/>
            <a:ext cx="5738380" cy="51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12761"/>
            <a:ext cx="9144000" cy="39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696"/>
            <a:ext cx="9144000" cy="580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8" y="1426586"/>
            <a:ext cx="9100272" cy="32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544" y="0"/>
            <a:ext cx="6093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57188"/>
            <a:ext cx="88963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err="1" smtClean="0">
                <a:solidFill>
                  <a:srgbClr val="1C1C1C"/>
                </a:solidFill>
              </a:rPr>
              <a:t>Damage</a:t>
            </a:r>
            <a:r>
              <a:rPr lang="tr-TR" sz="3600" b="1" dirty="0" smtClean="0">
                <a:solidFill>
                  <a:srgbClr val="1C1C1C"/>
                </a:solidFill>
              </a:rPr>
              <a:t> </a:t>
            </a:r>
            <a:r>
              <a:rPr lang="tr-TR" sz="3600" b="1" dirty="0" err="1" smtClean="0">
                <a:solidFill>
                  <a:srgbClr val="1C1C1C"/>
                </a:solidFill>
              </a:rPr>
              <a:t>Rank</a:t>
            </a:r>
            <a:r>
              <a:rPr lang="tr-TR" sz="3600" b="1" dirty="0" smtClean="0">
                <a:solidFill>
                  <a:srgbClr val="1C1C1C"/>
                </a:solidFill>
              </a:rPr>
              <a:t> I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endParaRPr lang="tr-TR" sz="3600" b="1" dirty="0" smtClean="0"/>
          </a:p>
          <a:p>
            <a:pPr>
              <a:buNone/>
            </a:pPr>
            <a:r>
              <a:rPr lang="en-US" sz="3600" b="1" dirty="0" smtClean="0"/>
              <a:t>Visible narrow shear cracks on surface of concrete (Average crack width is less than 0.2 mm)</a:t>
            </a:r>
            <a:endParaRPr lang="tr-TR" sz="3600" b="1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754" y="207825"/>
            <a:ext cx="54102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68" y="664153"/>
            <a:ext cx="37623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16" y="618258"/>
            <a:ext cx="34861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647700"/>
            <a:ext cx="8886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621725"/>
            <a:ext cx="88677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490538"/>
            <a:ext cx="88296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</a:t>
            </a:r>
          </a:p>
          <a:p>
            <a:pPr>
              <a:buNone/>
            </a:pPr>
            <a:endParaRPr lang="tr-TR" sz="3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Visible clear shear cracks on surface of concrete (Average crack width is around 0.2~1.0 mm)</a:t>
            </a:r>
            <a:endParaRPr lang="tr-TR" sz="36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52513"/>
            <a:ext cx="8858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366713"/>
            <a:ext cx="8734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552450"/>
            <a:ext cx="87915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61" y="643804"/>
            <a:ext cx="75247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ctr"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</a:t>
            </a:r>
          </a:p>
          <a:p>
            <a:pPr>
              <a:buNone/>
            </a:pPr>
            <a:endParaRPr lang="tr-TR" sz="3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cracks (Average crack width is around 1.0~2.0 mm)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crush of cover concrete and small exposure of reinforcing bars may be observed.</a:t>
            </a:r>
            <a:endParaRPr lang="tr-TR" sz="36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DEPREM SONRASI HIZLI DEĞERLENDİRME</a:t>
            </a: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5" y="1571625"/>
            <a:ext cx="9000000" cy="36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0" y="2244436"/>
            <a:ext cx="1787236" cy="1066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42" y="735157"/>
            <a:ext cx="8658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00063"/>
            <a:ext cx="89439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61988"/>
            <a:ext cx="88773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65" y="1000125"/>
            <a:ext cx="56483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5164" y="1094509"/>
            <a:ext cx="2964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7) Some corner cover concrete are </a:t>
            </a:r>
            <a:r>
              <a:rPr lang="en-US" dirty="0" err="1" smtClean="0"/>
              <a:t>spalled</a:t>
            </a:r>
            <a:r>
              <a:rPr lang="en-US" dirty="0" smtClean="0"/>
              <a:t> off in the column damage,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but damage mainly occurs beam-column joint. Cover concrete is</a:t>
            </a:r>
          </a:p>
          <a:p>
            <a:r>
              <a:rPr lang="en-US" dirty="0" err="1" smtClean="0"/>
              <a:t>spalled</a:t>
            </a:r>
            <a:r>
              <a:rPr lang="en-US" dirty="0" smtClean="0"/>
              <a:t> off but no </a:t>
            </a:r>
            <a:r>
              <a:rPr lang="en-US" dirty="0" smtClean="0">
                <a:solidFill>
                  <a:srgbClr val="FF0000"/>
                </a:solidFill>
              </a:rPr>
              <a:t>diagonal shear cracks </a:t>
            </a:r>
            <a:r>
              <a:rPr lang="en-US" dirty="0" smtClean="0"/>
              <a:t>are observed[2].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IV</a:t>
            </a:r>
          </a:p>
          <a:p>
            <a:pPr algn="ctr">
              <a:buNone/>
            </a:pPr>
            <a:endParaRPr lang="tr-TR" sz="3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cracks (Average crack width is more than 2.0 mm)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Massive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Spalling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cover concrete and extensive exposure of reinforcing bars are observed.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buckling of the reinforcing bars is not observed.</a:t>
            </a:r>
            <a:endParaRPr lang="tr-TR" sz="28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7188"/>
            <a:ext cx="88392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866775"/>
            <a:ext cx="87534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733425"/>
            <a:ext cx="69437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009650"/>
            <a:ext cx="8905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71563"/>
            <a:ext cx="8915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DETAYLI DEĞERLENDİRME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50" y="658100"/>
            <a:ext cx="855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74073" y="2341418"/>
            <a:ext cx="1787236" cy="1066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2751"/>
            <a:ext cx="9144000" cy="42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081088"/>
            <a:ext cx="83248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</a:t>
            </a:r>
            <a:r>
              <a:rPr lang="tr-T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</a:p>
          <a:p>
            <a:pPr>
              <a:buNone/>
            </a:pPr>
            <a:endParaRPr lang="tr-T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Buckling</a:t>
            </a:r>
            <a:r>
              <a:rPr lang="tr-T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reinforcing</a:t>
            </a:r>
            <a:r>
              <a:rPr lang="tr-T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bars</a:t>
            </a:r>
            <a:endParaRPr lang="tr-T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Crush</a:t>
            </a:r>
            <a:r>
              <a:rPr lang="tr-T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tr-T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concrete</a:t>
            </a:r>
            <a:endParaRPr lang="tr-T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Visible settlement and/or inclination of floor</a:t>
            </a:r>
            <a:endParaRPr lang="tr-TR" sz="3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700088"/>
            <a:ext cx="85248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647700"/>
            <a:ext cx="82010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028700"/>
            <a:ext cx="8296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52588"/>
            <a:ext cx="8572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700213"/>
            <a:ext cx="8524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endParaRPr lang="tr-TR" sz="4000" b="1" dirty="0" smtClean="0"/>
          </a:p>
          <a:p>
            <a:pPr algn="ctr">
              <a:buNone/>
            </a:pPr>
            <a:r>
              <a:rPr lang="tr-TR" sz="4000" b="1" dirty="0" smtClean="0"/>
              <a:t>Duvar hasarları</a:t>
            </a:r>
          </a:p>
          <a:p>
            <a:pPr algn="ctr">
              <a:buNone/>
            </a:pPr>
            <a:r>
              <a:rPr lang="tr-TR" sz="4000" b="1" dirty="0" smtClean="0"/>
              <a:t>(Çerçeve içinde kalan)</a:t>
            </a:r>
          </a:p>
          <a:p>
            <a:pPr algn="ctr">
              <a:buNone/>
            </a:pPr>
            <a:r>
              <a:rPr lang="tr-TR" sz="4000" b="1" dirty="0" smtClean="0"/>
              <a:t>(Çerçevesiz)</a:t>
            </a:r>
            <a:endParaRPr lang="tr-TR" sz="40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71600"/>
            <a:ext cx="900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ONARIM VE GÜÇLENDİRME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681163"/>
            <a:ext cx="88487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0" y="2493818"/>
            <a:ext cx="1787236" cy="1066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81038"/>
            <a:ext cx="88963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904875"/>
            <a:ext cx="57054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847725"/>
            <a:ext cx="9001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65175" y="73025"/>
            <a:ext cx="7612063" cy="69215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05" y="1550840"/>
            <a:ext cx="88963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091" y="955964"/>
            <a:ext cx="886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Rank C: Diagonal cracks observed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upper </a:t>
            </a:r>
            <a:r>
              <a:rPr lang="en-US" dirty="0"/>
              <a:t>stories. Keeping out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tr-TR" dirty="0" err="1" smtClean="0"/>
              <a:t>needed</a:t>
            </a:r>
            <a:r>
              <a:rPr lang="tr-TR" dirty="0" smtClean="0"/>
              <a:t> </a:t>
            </a:r>
            <a:r>
              <a:rPr lang="tr-TR" dirty="0" err="1"/>
              <a:t>near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building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3</a:t>
            </a:r>
            <a:r>
              <a:rPr lang="en-US" dirty="0"/>
              <a:t>) Rank C: Diagonal cracks observed[2]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CCB94-1D93-4C36-B92F-E2738E9EA48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C6325EDB-637B-45E3-85C0-7EE5B0C140D3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962150"/>
            <a:ext cx="9096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3 Veri Yer Tutucusu"/>
          <p:cNvSpPr>
            <a:spLocks noGrp="1"/>
          </p:cNvSpPr>
          <p:nvPr>
            <p:ph type="dt" sz="quarter" idx="10"/>
          </p:nvPr>
        </p:nvSpPr>
        <p:spPr>
          <a:xfrm rot="16200000">
            <a:off x="-477044" y="5526882"/>
            <a:ext cx="1509713" cy="298450"/>
          </a:xfrm>
          <a:noFill/>
        </p:spPr>
        <p:txBody>
          <a:bodyPr/>
          <a:lstStyle/>
          <a:p>
            <a:fld id="{9A280C00-A258-4DD3-8CFD-C772628AF1AB}" type="datetime1">
              <a:rPr lang="tr-TR" smtClean="0"/>
              <a:pPr/>
              <a:t>1.03.2023</a:t>
            </a:fld>
            <a:endParaRPr lang="tr-TR" smtClean="0"/>
          </a:p>
        </p:txBody>
      </p:sp>
      <p:sp>
        <p:nvSpPr>
          <p:cNvPr id="77827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DR. MUSTAFA KUTANİS SAÜ İNŞ.MÜH. BÖLÜMÜ</a:t>
            </a:r>
          </a:p>
        </p:txBody>
      </p:sp>
      <p:sp>
        <p:nvSpPr>
          <p:cNvPr id="7782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tr-TR" smtClean="0"/>
              <a:t>SLIDE </a:t>
            </a:r>
            <a:fld id="{BEEA14C2-BE95-4004-90FF-B48D32DBE522}" type="slidenum">
              <a:rPr lang="tr-TR" smtClean="0"/>
              <a:pPr/>
              <a:t>55</a:t>
            </a:fld>
            <a:endParaRPr lang="tr-TR" smtClean="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77830" name="Group 3"/>
          <p:cNvGrpSpPr>
            <a:grpSpLocks/>
          </p:cNvGrpSpPr>
          <p:nvPr/>
        </p:nvGrpSpPr>
        <p:grpSpPr bwMode="auto">
          <a:xfrm>
            <a:off x="561975" y="1214438"/>
            <a:ext cx="2346325" cy="5024437"/>
            <a:chOff x="2082" y="663"/>
            <a:chExt cx="1478" cy="3165"/>
          </a:xfrm>
        </p:grpSpPr>
        <p:grpSp>
          <p:nvGrpSpPr>
            <p:cNvPr id="77838" name="Group 4"/>
            <p:cNvGrpSpPr>
              <a:grpSpLocks/>
            </p:cNvGrpSpPr>
            <p:nvPr/>
          </p:nvGrpSpPr>
          <p:grpSpPr bwMode="auto">
            <a:xfrm rot="441316">
              <a:off x="2082" y="1298"/>
              <a:ext cx="1478" cy="2530"/>
              <a:chOff x="2082" y="490"/>
              <a:chExt cx="1899" cy="3338"/>
            </a:xfrm>
          </p:grpSpPr>
          <p:sp>
            <p:nvSpPr>
              <p:cNvPr id="77840" name="Oval 5"/>
              <p:cNvSpPr>
                <a:spLocks noChangeArrowheads="1"/>
              </p:cNvSpPr>
              <p:nvPr/>
            </p:nvSpPr>
            <p:spPr bwMode="auto">
              <a:xfrm rot="-786660">
                <a:off x="2645" y="686"/>
                <a:ext cx="409" cy="63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1" name="Freeform 6"/>
              <p:cNvSpPr>
                <a:spLocks/>
              </p:cNvSpPr>
              <p:nvPr/>
            </p:nvSpPr>
            <p:spPr bwMode="auto">
              <a:xfrm rot="-1333055">
                <a:off x="2963" y="981"/>
                <a:ext cx="234" cy="151"/>
              </a:xfrm>
              <a:custGeom>
                <a:avLst/>
                <a:gdLst>
                  <a:gd name="T0" fmla="*/ 68 w 234"/>
                  <a:gd name="T1" fmla="*/ 0 h 151"/>
                  <a:gd name="T2" fmla="*/ 227 w 234"/>
                  <a:gd name="T3" fmla="*/ 136 h 151"/>
                  <a:gd name="T4" fmla="*/ 113 w 234"/>
                  <a:gd name="T5" fmla="*/ 91 h 151"/>
                  <a:gd name="T6" fmla="*/ 0 w 234"/>
                  <a:gd name="T7" fmla="*/ 68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151"/>
                  <a:gd name="T14" fmla="*/ 234 w 234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151">
                    <a:moveTo>
                      <a:pt x="68" y="0"/>
                    </a:moveTo>
                    <a:cubicBezTo>
                      <a:pt x="144" y="60"/>
                      <a:pt x="220" y="121"/>
                      <a:pt x="227" y="136"/>
                    </a:cubicBezTo>
                    <a:cubicBezTo>
                      <a:pt x="234" y="151"/>
                      <a:pt x="151" y="102"/>
                      <a:pt x="113" y="91"/>
                    </a:cubicBezTo>
                    <a:cubicBezTo>
                      <a:pt x="75" y="80"/>
                      <a:pt x="37" y="74"/>
                      <a:pt x="0" y="6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2" name="Freeform 7"/>
              <p:cNvSpPr>
                <a:spLocks/>
              </p:cNvSpPr>
              <p:nvPr/>
            </p:nvSpPr>
            <p:spPr bwMode="auto">
              <a:xfrm>
                <a:off x="2082" y="490"/>
                <a:ext cx="790" cy="1077"/>
              </a:xfrm>
              <a:custGeom>
                <a:avLst/>
                <a:gdLst>
                  <a:gd name="T0" fmla="*/ 732 w 790"/>
                  <a:gd name="T1" fmla="*/ 194 h 1077"/>
                  <a:gd name="T2" fmla="*/ 762 w 790"/>
                  <a:gd name="T3" fmla="*/ 94 h 1077"/>
                  <a:gd name="T4" fmla="*/ 671 w 790"/>
                  <a:gd name="T5" fmla="*/ 14 h 1077"/>
                  <a:gd name="T6" fmla="*/ 411 w 790"/>
                  <a:gd name="T7" fmla="*/ 117 h 1077"/>
                  <a:gd name="T8" fmla="*/ 63 w 790"/>
                  <a:gd name="T9" fmla="*/ 717 h 1077"/>
                  <a:gd name="T10" fmla="*/ 790 w 790"/>
                  <a:gd name="T11" fmla="*/ 1077 h 10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0"/>
                  <a:gd name="T19" fmla="*/ 0 h 1077"/>
                  <a:gd name="T20" fmla="*/ 790 w 790"/>
                  <a:gd name="T21" fmla="*/ 1077 h 10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0" h="1077">
                    <a:moveTo>
                      <a:pt x="732" y="194"/>
                    </a:moveTo>
                    <a:cubicBezTo>
                      <a:pt x="737" y="178"/>
                      <a:pt x="772" y="124"/>
                      <a:pt x="762" y="94"/>
                    </a:cubicBezTo>
                    <a:cubicBezTo>
                      <a:pt x="752" y="64"/>
                      <a:pt x="730" y="10"/>
                      <a:pt x="671" y="14"/>
                    </a:cubicBezTo>
                    <a:cubicBezTo>
                      <a:pt x="612" y="18"/>
                      <a:pt x="512" y="0"/>
                      <a:pt x="411" y="117"/>
                    </a:cubicBezTo>
                    <a:cubicBezTo>
                      <a:pt x="309" y="233"/>
                      <a:pt x="0" y="557"/>
                      <a:pt x="63" y="717"/>
                    </a:cubicBezTo>
                    <a:cubicBezTo>
                      <a:pt x="126" y="877"/>
                      <a:pt x="639" y="1002"/>
                      <a:pt x="790" y="1077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3" name="Oval 8"/>
              <p:cNvSpPr>
                <a:spLocks noChangeArrowheads="1"/>
              </p:cNvSpPr>
              <p:nvPr/>
            </p:nvSpPr>
            <p:spPr bwMode="auto">
              <a:xfrm rot="-519279">
                <a:off x="2781" y="1480"/>
                <a:ext cx="454" cy="11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4" name="Freeform 9"/>
              <p:cNvSpPr>
                <a:spLocks/>
              </p:cNvSpPr>
              <p:nvPr/>
            </p:nvSpPr>
            <p:spPr bwMode="auto">
              <a:xfrm>
                <a:off x="3076" y="1571"/>
                <a:ext cx="620" cy="793"/>
              </a:xfrm>
              <a:custGeom>
                <a:avLst/>
                <a:gdLst>
                  <a:gd name="T0" fmla="*/ 0 w 620"/>
                  <a:gd name="T1" fmla="*/ 0 h 793"/>
                  <a:gd name="T2" fmla="*/ 590 w 620"/>
                  <a:gd name="T3" fmla="*/ 136 h 793"/>
                  <a:gd name="T4" fmla="*/ 182 w 620"/>
                  <a:gd name="T5" fmla="*/ 567 h 793"/>
                  <a:gd name="T6" fmla="*/ 386 w 620"/>
                  <a:gd name="T7" fmla="*/ 793 h 7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0"/>
                  <a:gd name="T13" fmla="*/ 0 h 793"/>
                  <a:gd name="T14" fmla="*/ 620 w 620"/>
                  <a:gd name="T15" fmla="*/ 793 h 7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0" h="793">
                    <a:moveTo>
                      <a:pt x="0" y="0"/>
                    </a:moveTo>
                    <a:cubicBezTo>
                      <a:pt x="280" y="20"/>
                      <a:pt x="560" y="41"/>
                      <a:pt x="590" y="136"/>
                    </a:cubicBezTo>
                    <a:cubicBezTo>
                      <a:pt x="620" y="231"/>
                      <a:pt x="216" y="458"/>
                      <a:pt x="182" y="567"/>
                    </a:cubicBezTo>
                    <a:cubicBezTo>
                      <a:pt x="148" y="676"/>
                      <a:pt x="352" y="755"/>
                      <a:pt x="386" y="793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5" name="Freeform 10"/>
              <p:cNvSpPr>
                <a:spLocks/>
              </p:cNvSpPr>
              <p:nvPr/>
            </p:nvSpPr>
            <p:spPr bwMode="auto">
              <a:xfrm>
                <a:off x="2775" y="2546"/>
                <a:ext cx="257" cy="1223"/>
              </a:xfrm>
              <a:custGeom>
                <a:avLst/>
                <a:gdLst>
                  <a:gd name="T0" fmla="*/ 233 w 257"/>
                  <a:gd name="T1" fmla="*/ 15 h 1168"/>
                  <a:gd name="T2" fmla="*/ 165 w 257"/>
                  <a:gd name="T3" fmla="*/ 114 h 1168"/>
                  <a:gd name="T4" fmla="*/ 3 w 257"/>
                  <a:gd name="T5" fmla="*/ 603 h 1168"/>
                  <a:gd name="T6" fmla="*/ 181 w 257"/>
                  <a:gd name="T7" fmla="*/ 1058 h 1168"/>
                  <a:gd name="T8" fmla="*/ 257 w 257"/>
                  <a:gd name="T9" fmla="*/ 1281 h 1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7"/>
                  <a:gd name="T16" fmla="*/ 0 h 1168"/>
                  <a:gd name="T17" fmla="*/ 257 w 257"/>
                  <a:gd name="T18" fmla="*/ 1168 h 1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7" h="1168">
                    <a:moveTo>
                      <a:pt x="233" y="13"/>
                    </a:moveTo>
                    <a:cubicBezTo>
                      <a:pt x="218" y="0"/>
                      <a:pt x="203" y="15"/>
                      <a:pt x="165" y="104"/>
                    </a:cubicBezTo>
                    <a:cubicBezTo>
                      <a:pt x="127" y="193"/>
                      <a:pt x="0" y="407"/>
                      <a:pt x="3" y="550"/>
                    </a:cubicBezTo>
                    <a:cubicBezTo>
                      <a:pt x="6" y="693"/>
                      <a:pt x="139" y="862"/>
                      <a:pt x="181" y="965"/>
                    </a:cubicBezTo>
                    <a:cubicBezTo>
                      <a:pt x="223" y="1068"/>
                      <a:pt x="241" y="1126"/>
                      <a:pt x="257" y="116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6" name="Freeform 11"/>
              <p:cNvSpPr>
                <a:spLocks/>
              </p:cNvSpPr>
              <p:nvPr/>
            </p:nvSpPr>
            <p:spPr bwMode="auto">
              <a:xfrm>
                <a:off x="3175" y="2546"/>
                <a:ext cx="571" cy="1111"/>
              </a:xfrm>
              <a:custGeom>
                <a:avLst/>
                <a:gdLst>
                  <a:gd name="T0" fmla="*/ 0 w 571"/>
                  <a:gd name="T1" fmla="*/ 0 h 1111"/>
                  <a:gd name="T2" fmla="*/ 499 w 571"/>
                  <a:gd name="T3" fmla="*/ 476 h 1111"/>
                  <a:gd name="T4" fmla="*/ 431 w 571"/>
                  <a:gd name="T5" fmla="*/ 1111 h 1111"/>
                  <a:gd name="T6" fmla="*/ 0 60000 65536"/>
                  <a:gd name="T7" fmla="*/ 0 60000 65536"/>
                  <a:gd name="T8" fmla="*/ 0 60000 65536"/>
                  <a:gd name="T9" fmla="*/ 0 w 571"/>
                  <a:gd name="T10" fmla="*/ 0 h 1111"/>
                  <a:gd name="T11" fmla="*/ 571 w 571"/>
                  <a:gd name="T12" fmla="*/ 1111 h 1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1" h="1111">
                    <a:moveTo>
                      <a:pt x="0" y="0"/>
                    </a:moveTo>
                    <a:cubicBezTo>
                      <a:pt x="213" y="145"/>
                      <a:pt x="427" y="291"/>
                      <a:pt x="499" y="476"/>
                    </a:cubicBezTo>
                    <a:cubicBezTo>
                      <a:pt x="571" y="661"/>
                      <a:pt x="442" y="998"/>
                      <a:pt x="431" y="1111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7" name="Freeform 12"/>
              <p:cNvSpPr>
                <a:spLocks/>
              </p:cNvSpPr>
              <p:nvPr/>
            </p:nvSpPr>
            <p:spPr bwMode="auto">
              <a:xfrm>
                <a:off x="3608" y="3600"/>
                <a:ext cx="373" cy="103"/>
              </a:xfrm>
              <a:custGeom>
                <a:avLst/>
                <a:gdLst>
                  <a:gd name="T0" fmla="*/ 0 w 373"/>
                  <a:gd name="T1" fmla="*/ 51 h 103"/>
                  <a:gd name="T2" fmla="*/ 280 w 373"/>
                  <a:gd name="T3" fmla="*/ 0 h 103"/>
                  <a:gd name="T4" fmla="*/ 331 w 373"/>
                  <a:gd name="T5" fmla="*/ 17 h 103"/>
                  <a:gd name="T6" fmla="*/ 339 w 373"/>
                  <a:gd name="T7" fmla="*/ 42 h 103"/>
                  <a:gd name="T8" fmla="*/ 373 w 373"/>
                  <a:gd name="T9" fmla="*/ 68 h 103"/>
                  <a:gd name="T10" fmla="*/ 0 w 373"/>
                  <a:gd name="T11" fmla="*/ 5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3"/>
                  <a:gd name="T19" fmla="*/ 0 h 103"/>
                  <a:gd name="T20" fmla="*/ 373 w 373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3" h="103">
                    <a:moveTo>
                      <a:pt x="0" y="51"/>
                    </a:moveTo>
                    <a:cubicBezTo>
                      <a:pt x="95" y="31"/>
                      <a:pt x="183" y="0"/>
                      <a:pt x="280" y="0"/>
                    </a:cubicBezTo>
                    <a:cubicBezTo>
                      <a:pt x="297" y="6"/>
                      <a:pt x="326" y="0"/>
                      <a:pt x="331" y="17"/>
                    </a:cubicBezTo>
                    <a:cubicBezTo>
                      <a:pt x="334" y="25"/>
                      <a:pt x="333" y="35"/>
                      <a:pt x="339" y="42"/>
                    </a:cubicBezTo>
                    <a:cubicBezTo>
                      <a:pt x="348" y="53"/>
                      <a:pt x="364" y="57"/>
                      <a:pt x="373" y="68"/>
                    </a:cubicBezTo>
                    <a:cubicBezTo>
                      <a:pt x="224" y="103"/>
                      <a:pt x="263" y="80"/>
                      <a:pt x="0" y="51"/>
                    </a:cubicBezTo>
                    <a:close/>
                  </a:path>
                </a:pathLst>
              </a:custGeom>
              <a:solidFill>
                <a:schemeClr val="tx1"/>
              </a:solidFill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8" name="Freeform 13"/>
              <p:cNvSpPr>
                <a:spLocks/>
              </p:cNvSpPr>
              <p:nvPr/>
            </p:nvSpPr>
            <p:spPr bwMode="auto">
              <a:xfrm rot="10463512">
                <a:off x="2653" y="3725"/>
                <a:ext cx="373" cy="103"/>
              </a:xfrm>
              <a:custGeom>
                <a:avLst/>
                <a:gdLst>
                  <a:gd name="T0" fmla="*/ 0 w 373"/>
                  <a:gd name="T1" fmla="*/ 51 h 103"/>
                  <a:gd name="T2" fmla="*/ 280 w 373"/>
                  <a:gd name="T3" fmla="*/ 0 h 103"/>
                  <a:gd name="T4" fmla="*/ 331 w 373"/>
                  <a:gd name="T5" fmla="*/ 17 h 103"/>
                  <a:gd name="T6" fmla="*/ 339 w 373"/>
                  <a:gd name="T7" fmla="*/ 42 h 103"/>
                  <a:gd name="T8" fmla="*/ 373 w 373"/>
                  <a:gd name="T9" fmla="*/ 68 h 103"/>
                  <a:gd name="T10" fmla="*/ 0 w 373"/>
                  <a:gd name="T11" fmla="*/ 5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3"/>
                  <a:gd name="T19" fmla="*/ 0 h 103"/>
                  <a:gd name="T20" fmla="*/ 373 w 373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3" h="103">
                    <a:moveTo>
                      <a:pt x="0" y="51"/>
                    </a:moveTo>
                    <a:cubicBezTo>
                      <a:pt x="95" y="31"/>
                      <a:pt x="183" y="0"/>
                      <a:pt x="280" y="0"/>
                    </a:cubicBezTo>
                    <a:cubicBezTo>
                      <a:pt x="297" y="6"/>
                      <a:pt x="326" y="0"/>
                      <a:pt x="331" y="17"/>
                    </a:cubicBezTo>
                    <a:cubicBezTo>
                      <a:pt x="334" y="25"/>
                      <a:pt x="333" y="35"/>
                      <a:pt x="339" y="42"/>
                    </a:cubicBezTo>
                    <a:cubicBezTo>
                      <a:pt x="348" y="53"/>
                      <a:pt x="364" y="57"/>
                      <a:pt x="373" y="68"/>
                    </a:cubicBezTo>
                    <a:cubicBezTo>
                      <a:pt x="224" y="103"/>
                      <a:pt x="263" y="80"/>
                      <a:pt x="0" y="51"/>
                    </a:cubicBezTo>
                    <a:close/>
                  </a:path>
                </a:pathLst>
              </a:custGeom>
              <a:solidFill>
                <a:schemeClr val="tx1"/>
              </a:solidFill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49" name="Freeform 14"/>
              <p:cNvSpPr>
                <a:spLocks/>
              </p:cNvSpPr>
              <p:nvPr/>
            </p:nvSpPr>
            <p:spPr bwMode="auto">
              <a:xfrm>
                <a:off x="2796" y="2500"/>
                <a:ext cx="285" cy="542"/>
              </a:xfrm>
              <a:custGeom>
                <a:avLst/>
                <a:gdLst>
                  <a:gd name="T0" fmla="*/ 0 w 285"/>
                  <a:gd name="T1" fmla="*/ 542 h 542"/>
                  <a:gd name="T2" fmla="*/ 30 w 285"/>
                  <a:gd name="T3" fmla="*/ 473 h 542"/>
                  <a:gd name="T4" fmla="*/ 36 w 285"/>
                  <a:gd name="T5" fmla="*/ 455 h 542"/>
                  <a:gd name="T6" fmla="*/ 39 w 285"/>
                  <a:gd name="T7" fmla="*/ 392 h 542"/>
                  <a:gd name="T8" fmla="*/ 66 w 285"/>
                  <a:gd name="T9" fmla="*/ 380 h 542"/>
                  <a:gd name="T10" fmla="*/ 108 w 285"/>
                  <a:gd name="T11" fmla="*/ 326 h 542"/>
                  <a:gd name="T12" fmla="*/ 171 w 285"/>
                  <a:gd name="T13" fmla="*/ 236 h 542"/>
                  <a:gd name="T14" fmla="*/ 189 w 285"/>
                  <a:gd name="T15" fmla="*/ 191 h 542"/>
                  <a:gd name="T16" fmla="*/ 207 w 285"/>
                  <a:gd name="T17" fmla="*/ 179 h 542"/>
                  <a:gd name="T18" fmla="*/ 213 w 285"/>
                  <a:gd name="T19" fmla="*/ 170 h 542"/>
                  <a:gd name="T20" fmla="*/ 222 w 285"/>
                  <a:gd name="T21" fmla="*/ 164 h 542"/>
                  <a:gd name="T22" fmla="*/ 243 w 285"/>
                  <a:gd name="T23" fmla="*/ 119 h 542"/>
                  <a:gd name="T24" fmla="*/ 258 w 285"/>
                  <a:gd name="T25" fmla="*/ 92 h 542"/>
                  <a:gd name="T26" fmla="*/ 285 w 285"/>
                  <a:gd name="T27" fmla="*/ 59 h 542"/>
                  <a:gd name="T28" fmla="*/ 220 w 285"/>
                  <a:gd name="T29" fmla="*/ 0 h 542"/>
                  <a:gd name="T30" fmla="*/ 39 w 285"/>
                  <a:gd name="T31" fmla="*/ 408 h 5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542"/>
                  <a:gd name="T50" fmla="*/ 285 w 285"/>
                  <a:gd name="T51" fmla="*/ 542 h 5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542">
                    <a:moveTo>
                      <a:pt x="0" y="542"/>
                    </a:moveTo>
                    <a:cubicBezTo>
                      <a:pt x="5" y="509"/>
                      <a:pt x="12" y="498"/>
                      <a:pt x="30" y="473"/>
                    </a:cubicBezTo>
                    <a:cubicBezTo>
                      <a:pt x="32" y="467"/>
                      <a:pt x="36" y="461"/>
                      <a:pt x="36" y="455"/>
                    </a:cubicBezTo>
                    <a:cubicBezTo>
                      <a:pt x="37" y="434"/>
                      <a:pt x="35" y="413"/>
                      <a:pt x="39" y="392"/>
                    </a:cubicBezTo>
                    <a:cubicBezTo>
                      <a:pt x="39" y="390"/>
                      <a:pt x="63" y="381"/>
                      <a:pt x="66" y="380"/>
                    </a:cubicBezTo>
                    <a:cubicBezTo>
                      <a:pt x="74" y="355"/>
                      <a:pt x="80" y="335"/>
                      <a:pt x="108" y="326"/>
                    </a:cubicBezTo>
                    <a:cubicBezTo>
                      <a:pt x="129" y="295"/>
                      <a:pt x="144" y="263"/>
                      <a:pt x="171" y="236"/>
                    </a:cubicBezTo>
                    <a:cubicBezTo>
                      <a:pt x="173" y="223"/>
                      <a:pt x="179" y="201"/>
                      <a:pt x="189" y="191"/>
                    </a:cubicBezTo>
                    <a:cubicBezTo>
                      <a:pt x="194" y="186"/>
                      <a:pt x="207" y="179"/>
                      <a:pt x="207" y="179"/>
                    </a:cubicBezTo>
                    <a:cubicBezTo>
                      <a:pt x="209" y="176"/>
                      <a:pt x="210" y="173"/>
                      <a:pt x="213" y="170"/>
                    </a:cubicBezTo>
                    <a:cubicBezTo>
                      <a:pt x="216" y="167"/>
                      <a:pt x="220" y="167"/>
                      <a:pt x="222" y="164"/>
                    </a:cubicBezTo>
                    <a:cubicBezTo>
                      <a:pt x="232" y="151"/>
                      <a:pt x="234" y="133"/>
                      <a:pt x="243" y="119"/>
                    </a:cubicBezTo>
                    <a:cubicBezTo>
                      <a:pt x="246" y="105"/>
                      <a:pt x="246" y="100"/>
                      <a:pt x="258" y="92"/>
                    </a:cubicBezTo>
                    <a:cubicBezTo>
                      <a:pt x="265" y="82"/>
                      <a:pt x="269" y="59"/>
                      <a:pt x="285" y="59"/>
                    </a:cubicBezTo>
                    <a:lnTo>
                      <a:pt x="220" y="0"/>
                    </a:lnTo>
                    <a:lnTo>
                      <a:pt x="39" y="40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50" name="Line 15"/>
              <p:cNvSpPr>
                <a:spLocks noChangeShapeType="1"/>
              </p:cNvSpPr>
              <p:nvPr/>
            </p:nvSpPr>
            <p:spPr bwMode="auto">
              <a:xfrm flipH="1">
                <a:off x="2796" y="2546"/>
                <a:ext cx="258" cy="4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51" name="Line 16"/>
              <p:cNvSpPr>
                <a:spLocks noChangeShapeType="1"/>
              </p:cNvSpPr>
              <p:nvPr/>
            </p:nvSpPr>
            <p:spPr bwMode="auto">
              <a:xfrm>
                <a:off x="3107" y="2546"/>
                <a:ext cx="501" cy="3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52" name="Oval 17"/>
              <p:cNvSpPr>
                <a:spLocks noChangeArrowheads="1"/>
              </p:cNvSpPr>
              <p:nvPr/>
            </p:nvSpPr>
            <p:spPr bwMode="auto">
              <a:xfrm rot="595258">
                <a:off x="2898" y="1524"/>
                <a:ext cx="684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3" name="Oval 18"/>
              <p:cNvSpPr>
                <a:spLocks noChangeArrowheads="1"/>
              </p:cNvSpPr>
              <p:nvPr/>
            </p:nvSpPr>
            <p:spPr bwMode="auto">
              <a:xfrm rot="-1519181">
                <a:off x="2562" y="504"/>
                <a:ext cx="159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4" name="Freeform 19"/>
              <p:cNvSpPr>
                <a:spLocks/>
              </p:cNvSpPr>
              <p:nvPr/>
            </p:nvSpPr>
            <p:spPr bwMode="auto">
              <a:xfrm>
                <a:off x="2291" y="1332"/>
                <a:ext cx="612" cy="329"/>
              </a:xfrm>
              <a:custGeom>
                <a:avLst/>
                <a:gdLst>
                  <a:gd name="T0" fmla="*/ 592 w 570"/>
                  <a:gd name="T1" fmla="*/ 433 h 250"/>
                  <a:gd name="T2" fmla="*/ 498 w 570"/>
                  <a:gd name="T3" fmla="*/ 386 h 250"/>
                  <a:gd name="T4" fmla="*/ 360 w 570"/>
                  <a:gd name="T5" fmla="*/ 308 h 250"/>
                  <a:gd name="T6" fmla="*/ 260 w 570"/>
                  <a:gd name="T7" fmla="*/ 246 h 250"/>
                  <a:gd name="T8" fmla="*/ 229 w 570"/>
                  <a:gd name="T9" fmla="*/ 230 h 250"/>
                  <a:gd name="T10" fmla="*/ 114 w 570"/>
                  <a:gd name="T11" fmla="*/ 121 h 250"/>
                  <a:gd name="T12" fmla="*/ 52 w 570"/>
                  <a:gd name="T13" fmla="*/ 59 h 250"/>
                  <a:gd name="T14" fmla="*/ 20 w 570"/>
                  <a:gd name="T15" fmla="*/ 38 h 250"/>
                  <a:gd name="T16" fmla="*/ 0 w 570"/>
                  <a:gd name="T17" fmla="*/ 12 h 250"/>
                  <a:gd name="T18" fmla="*/ 48 w 570"/>
                  <a:gd name="T19" fmla="*/ 33 h 250"/>
                  <a:gd name="T20" fmla="*/ 79 w 570"/>
                  <a:gd name="T21" fmla="*/ 38 h 250"/>
                  <a:gd name="T22" fmla="*/ 176 w 570"/>
                  <a:gd name="T23" fmla="*/ 80 h 250"/>
                  <a:gd name="T24" fmla="*/ 256 w 570"/>
                  <a:gd name="T25" fmla="*/ 105 h 250"/>
                  <a:gd name="T26" fmla="*/ 397 w 570"/>
                  <a:gd name="T27" fmla="*/ 209 h 250"/>
                  <a:gd name="T28" fmla="*/ 428 w 570"/>
                  <a:gd name="T29" fmla="*/ 225 h 250"/>
                  <a:gd name="T30" fmla="*/ 484 w 570"/>
                  <a:gd name="T31" fmla="*/ 241 h 250"/>
                  <a:gd name="T32" fmla="*/ 536 w 570"/>
                  <a:gd name="T33" fmla="*/ 262 h 250"/>
                  <a:gd name="T34" fmla="*/ 657 w 570"/>
                  <a:gd name="T35" fmla="*/ 292 h 2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0"/>
                  <a:gd name="T55" fmla="*/ 0 h 250"/>
                  <a:gd name="T56" fmla="*/ 570 w 570"/>
                  <a:gd name="T57" fmla="*/ 250 h 2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0" h="250">
                    <a:moveTo>
                      <a:pt x="513" y="250"/>
                    </a:moveTo>
                    <a:cubicBezTo>
                      <a:pt x="487" y="239"/>
                      <a:pt x="458" y="234"/>
                      <a:pt x="432" y="223"/>
                    </a:cubicBezTo>
                    <a:cubicBezTo>
                      <a:pt x="393" y="206"/>
                      <a:pt x="354" y="188"/>
                      <a:pt x="312" y="178"/>
                    </a:cubicBezTo>
                    <a:cubicBezTo>
                      <a:pt x="288" y="160"/>
                      <a:pt x="253" y="154"/>
                      <a:pt x="225" y="142"/>
                    </a:cubicBezTo>
                    <a:cubicBezTo>
                      <a:pt x="216" y="138"/>
                      <a:pt x="206" y="138"/>
                      <a:pt x="198" y="133"/>
                    </a:cubicBezTo>
                    <a:cubicBezTo>
                      <a:pt x="166" y="111"/>
                      <a:pt x="132" y="92"/>
                      <a:pt x="99" y="70"/>
                    </a:cubicBezTo>
                    <a:cubicBezTo>
                      <a:pt x="83" y="59"/>
                      <a:pt x="63" y="40"/>
                      <a:pt x="45" y="34"/>
                    </a:cubicBezTo>
                    <a:cubicBezTo>
                      <a:pt x="24" y="27"/>
                      <a:pt x="32" y="32"/>
                      <a:pt x="18" y="22"/>
                    </a:cubicBezTo>
                    <a:cubicBezTo>
                      <a:pt x="14" y="15"/>
                      <a:pt x="9" y="7"/>
                      <a:pt x="0" y="7"/>
                    </a:cubicBezTo>
                    <a:cubicBezTo>
                      <a:pt x="20" y="0"/>
                      <a:pt x="25" y="14"/>
                      <a:pt x="42" y="19"/>
                    </a:cubicBezTo>
                    <a:cubicBezTo>
                      <a:pt x="51" y="21"/>
                      <a:pt x="60" y="21"/>
                      <a:pt x="69" y="22"/>
                    </a:cubicBezTo>
                    <a:cubicBezTo>
                      <a:pt x="109" y="35"/>
                      <a:pt x="105" y="42"/>
                      <a:pt x="153" y="46"/>
                    </a:cubicBezTo>
                    <a:cubicBezTo>
                      <a:pt x="174" y="60"/>
                      <a:pt x="198" y="59"/>
                      <a:pt x="222" y="61"/>
                    </a:cubicBezTo>
                    <a:cubicBezTo>
                      <a:pt x="252" y="101"/>
                      <a:pt x="296" y="117"/>
                      <a:pt x="345" y="121"/>
                    </a:cubicBezTo>
                    <a:cubicBezTo>
                      <a:pt x="354" y="124"/>
                      <a:pt x="363" y="128"/>
                      <a:pt x="372" y="130"/>
                    </a:cubicBezTo>
                    <a:cubicBezTo>
                      <a:pt x="388" y="133"/>
                      <a:pt x="420" y="139"/>
                      <a:pt x="420" y="139"/>
                    </a:cubicBezTo>
                    <a:cubicBezTo>
                      <a:pt x="440" y="152"/>
                      <a:pt x="424" y="143"/>
                      <a:pt x="465" y="151"/>
                    </a:cubicBezTo>
                    <a:cubicBezTo>
                      <a:pt x="501" y="158"/>
                      <a:pt x="533" y="169"/>
                      <a:pt x="570" y="169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55" name="Line 20"/>
              <p:cNvSpPr>
                <a:spLocks noChangeShapeType="1"/>
              </p:cNvSpPr>
              <p:nvPr/>
            </p:nvSpPr>
            <p:spPr bwMode="auto">
              <a:xfrm>
                <a:off x="2894" y="1275"/>
                <a:ext cx="31" cy="24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56" name="Freeform 21"/>
              <p:cNvSpPr>
                <a:spLocks/>
              </p:cNvSpPr>
              <p:nvPr/>
            </p:nvSpPr>
            <p:spPr bwMode="auto">
              <a:xfrm>
                <a:off x="3266" y="2181"/>
                <a:ext cx="262" cy="185"/>
              </a:xfrm>
              <a:custGeom>
                <a:avLst/>
                <a:gdLst>
                  <a:gd name="T0" fmla="*/ 189 w 262"/>
                  <a:gd name="T1" fmla="*/ 185 h 185"/>
                  <a:gd name="T2" fmla="*/ 225 w 262"/>
                  <a:gd name="T3" fmla="*/ 152 h 185"/>
                  <a:gd name="T4" fmla="*/ 237 w 262"/>
                  <a:gd name="T5" fmla="*/ 126 h 185"/>
                  <a:gd name="T6" fmla="*/ 262 w 262"/>
                  <a:gd name="T7" fmla="*/ 84 h 185"/>
                  <a:gd name="T8" fmla="*/ 244 w 262"/>
                  <a:gd name="T9" fmla="*/ 83 h 185"/>
                  <a:gd name="T10" fmla="*/ 211 w 262"/>
                  <a:gd name="T11" fmla="*/ 77 h 185"/>
                  <a:gd name="T12" fmla="*/ 150 w 262"/>
                  <a:gd name="T13" fmla="*/ 72 h 185"/>
                  <a:gd name="T14" fmla="*/ 127 w 262"/>
                  <a:gd name="T15" fmla="*/ 56 h 185"/>
                  <a:gd name="T16" fmla="*/ 85 w 262"/>
                  <a:gd name="T17" fmla="*/ 32 h 185"/>
                  <a:gd name="T18" fmla="*/ 70 w 262"/>
                  <a:gd name="T19" fmla="*/ 26 h 185"/>
                  <a:gd name="T20" fmla="*/ 49 w 262"/>
                  <a:gd name="T21" fmla="*/ 20 h 185"/>
                  <a:gd name="T22" fmla="*/ 28 w 262"/>
                  <a:gd name="T23" fmla="*/ 14 h 185"/>
                  <a:gd name="T24" fmla="*/ 13 w 262"/>
                  <a:gd name="T25" fmla="*/ 8 h 185"/>
                  <a:gd name="T26" fmla="*/ 7 w 262"/>
                  <a:gd name="T27" fmla="*/ 3 h 185"/>
                  <a:gd name="T28" fmla="*/ 0 w 262"/>
                  <a:gd name="T29" fmla="*/ 2 h 185"/>
                  <a:gd name="T30" fmla="*/ 7 w 262"/>
                  <a:gd name="T31" fmla="*/ 8 h 185"/>
                  <a:gd name="T32" fmla="*/ 27 w 262"/>
                  <a:gd name="T33" fmla="*/ 41 h 185"/>
                  <a:gd name="T34" fmla="*/ 118 w 262"/>
                  <a:gd name="T35" fmla="*/ 108 h 185"/>
                  <a:gd name="T36" fmla="*/ 127 w 262"/>
                  <a:gd name="T37" fmla="*/ 116 h 185"/>
                  <a:gd name="T38" fmla="*/ 136 w 262"/>
                  <a:gd name="T39" fmla="*/ 123 h 185"/>
                  <a:gd name="T40" fmla="*/ 157 w 262"/>
                  <a:gd name="T41" fmla="*/ 147 h 185"/>
                  <a:gd name="T42" fmla="*/ 165 w 262"/>
                  <a:gd name="T43" fmla="*/ 164 h 185"/>
                  <a:gd name="T44" fmla="*/ 189 w 262"/>
                  <a:gd name="T45" fmla="*/ 185 h 18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2"/>
                  <a:gd name="T70" fmla="*/ 0 h 185"/>
                  <a:gd name="T71" fmla="*/ 262 w 262"/>
                  <a:gd name="T72" fmla="*/ 185 h 18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2" h="185">
                    <a:moveTo>
                      <a:pt x="189" y="185"/>
                    </a:moveTo>
                    <a:cubicBezTo>
                      <a:pt x="203" y="178"/>
                      <a:pt x="211" y="160"/>
                      <a:pt x="225" y="152"/>
                    </a:cubicBezTo>
                    <a:cubicBezTo>
                      <a:pt x="232" y="143"/>
                      <a:pt x="228" y="130"/>
                      <a:pt x="237" y="126"/>
                    </a:cubicBezTo>
                    <a:cubicBezTo>
                      <a:pt x="240" y="108"/>
                      <a:pt x="262" y="103"/>
                      <a:pt x="262" y="84"/>
                    </a:cubicBezTo>
                    <a:cubicBezTo>
                      <a:pt x="255" y="84"/>
                      <a:pt x="261" y="84"/>
                      <a:pt x="244" y="83"/>
                    </a:cubicBezTo>
                    <a:cubicBezTo>
                      <a:pt x="233" y="81"/>
                      <a:pt x="222" y="79"/>
                      <a:pt x="211" y="77"/>
                    </a:cubicBezTo>
                    <a:cubicBezTo>
                      <a:pt x="194" y="69"/>
                      <a:pt x="158" y="72"/>
                      <a:pt x="150" y="72"/>
                    </a:cubicBezTo>
                    <a:cubicBezTo>
                      <a:pt x="135" y="70"/>
                      <a:pt x="137" y="66"/>
                      <a:pt x="127" y="56"/>
                    </a:cubicBezTo>
                    <a:cubicBezTo>
                      <a:pt x="117" y="46"/>
                      <a:pt x="98" y="35"/>
                      <a:pt x="85" y="32"/>
                    </a:cubicBezTo>
                    <a:cubicBezTo>
                      <a:pt x="80" y="29"/>
                      <a:pt x="76" y="27"/>
                      <a:pt x="70" y="26"/>
                    </a:cubicBezTo>
                    <a:cubicBezTo>
                      <a:pt x="64" y="23"/>
                      <a:pt x="56" y="21"/>
                      <a:pt x="49" y="20"/>
                    </a:cubicBezTo>
                    <a:cubicBezTo>
                      <a:pt x="43" y="17"/>
                      <a:pt x="35" y="15"/>
                      <a:pt x="28" y="14"/>
                    </a:cubicBezTo>
                    <a:cubicBezTo>
                      <a:pt x="23" y="11"/>
                      <a:pt x="19" y="9"/>
                      <a:pt x="13" y="8"/>
                    </a:cubicBezTo>
                    <a:cubicBezTo>
                      <a:pt x="8" y="4"/>
                      <a:pt x="10" y="6"/>
                      <a:pt x="7" y="3"/>
                    </a:cubicBezTo>
                    <a:cubicBezTo>
                      <a:pt x="5" y="3"/>
                      <a:pt x="0" y="0"/>
                      <a:pt x="0" y="2"/>
                    </a:cubicBezTo>
                    <a:cubicBezTo>
                      <a:pt x="0" y="5"/>
                      <a:pt x="5" y="6"/>
                      <a:pt x="7" y="8"/>
                    </a:cubicBezTo>
                    <a:cubicBezTo>
                      <a:pt x="14" y="18"/>
                      <a:pt x="20" y="31"/>
                      <a:pt x="27" y="41"/>
                    </a:cubicBezTo>
                    <a:cubicBezTo>
                      <a:pt x="49" y="72"/>
                      <a:pt x="85" y="91"/>
                      <a:pt x="118" y="108"/>
                    </a:cubicBezTo>
                    <a:cubicBezTo>
                      <a:pt x="122" y="117"/>
                      <a:pt x="117" y="110"/>
                      <a:pt x="127" y="116"/>
                    </a:cubicBezTo>
                    <a:cubicBezTo>
                      <a:pt x="130" y="118"/>
                      <a:pt x="136" y="123"/>
                      <a:pt x="136" y="123"/>
                    </a:cubicBezTo>
                    <a:cubicBezTo>
                      <a:pt x="142" y="132"/>
                      <a:pt x="152" y="138"/>
                      <a:pt x="157" y="147"/>
                    </a:cubicBezTo>
                    <a:cubicBezTo>
                      <a:pt x="160" y="152"/>
                      <a:pt x="165" y="164"/>
                      <a:pt x="165" y="164"/>
                    </a:cubicBezTo>
                    <a:cubicBezTo>
                      <a:pt x="168" y="184"/>
                      <a:pt x="189" y="164"/>
                      <a:pt x="189" y="18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7839" name="Text Box 22"/>
            <p:cNvSpPr txBox="1">
              <a:spLocks noChangeArrowheads="1"/>
            </p:cNvSpPr>
            <p:nvPr/>
          </p:nvSpPr>
          <p:spPr bwMode="auto">
            <a:xfrm rot="864500">
              <a:off x="2880" y="663"/>
              <a:ext cx="567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9600" b="0">
                  <a:latin typeface="Pump Demi Bold LET" pitchFamily="2" charset="0"/>
                </a:rPr>
                <a:t>?</a:t>
              </a:r>
            </a:p>
          </p:txBody>
        </p:sp>
      </p:grpSp>
      <p:grpSp>
        <p:nvGrpSpPr>
          <p:cNvPr id="77831" name="Group 36"/>
          <p:cNvGrpSpPr>
            <a:grpSpLocks/>
          </p:cNvGrpSpPr>
          <p:nvPr/>
        </p:nvGrpSpPr>
        <p:grpSpPr bwMode="auto">
          <a:xfrm>
            <a:off x="157163" y="2117725"/>
            <a:ext cx="412750" cy="2601913"/>
            <a:chOff x="99" y="1334"/>
            <a:chExt cx="260" cy="1639"/>
          </a:xfrm>
        </p:grpSpPr>
        <p:pic>
          <p:nvPicPr>
            <p:cNvPr id="77832" name="Picture 23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" y="1334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3" name="Picture 25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" y="1638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4" name="Picture 26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" y="1948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5" name="Picture 31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" y="2847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6" name="Picture 32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" y="2256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7" name="Picture 35" descr="Right_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" y="2542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ADIMLARI 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BINA DIŞINDAN GENEL BİR DEĞERLENDİRME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Binaya girip inceleme yapılması güvenli olup olmadığı araştırılır. Uzman görüşü binaya girmek tehlikeli diyorsa bina ağır hasarlıdır.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ADIMLARI 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TAŞIYICI ELEMANLARDA HASARLARIN TANIMLANMASI</a:t>
            </a:r>
          </a:p>
          <a:p>
            <a:endParaRPr lang="tr-TR" dirty="0" smtClean="0"/>
          </a:p>
          <a:p>
            <a:r>
              <a:rPr lang="tr-TR" dirty="0" smtClean="0"/>
              <a:t>Kritik katta inceleme yapılır</a:t>
            </a:r>
          </a:p>
          <a:p>
            <a:r>
              <a:rPr lang="tr-TR" dirty="0" smtClean="0"/>
              <a:t>Düşey taşıyıcı elemanlarda hasar derecelendirilir:</a:t>
            </a:r>
          </a:p>
          <a:p>
            <a:pPr>
              <a:buNone/>
            </a:pPr>
            <a:r>
              <a:rPr lang="tr-TR" dirty="0" smtClean="0"/>
              <a:t>	(</a:t>
            </a:r>
            <a:r>
              <a:rPr lang="tr-TR" dirty="0" err="1" smtClean="0"/>
              <a:t>Jp</a:t>
            </a:r>
            <a:r>
              <a:rPr lang="tr-TR" dirty="0" smtClean="0"/>
              <a:t> kılavuzda kirişler dahil edilmemiş)</a:t>
            </a:r>
          </a:p>
          <a:p>
            <a:r>
              <a:rPr lang="tr-TR" dirty="0" smtClean="0"/>
              <a:t>Kirişlerde (TDY 2007 Bölüm 7.7)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7" name="Right Arrow 6"/>
          <p:cNvSpPr/>
          <p:nvPr/>
        </p:nvSpPr>
        <p:spPr bwMode="auto">
          <a:xfrm>
            <a:off x="7564583" y="2202872"/>
            <a:ext cx="817418" cy="52647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09" y="903806"/>
            <a:ext cx="8659091" cy="52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12609" y="1731819"/>
            <a:ext cx="8354291" cy="387927"/>
          </a:xfrm>
          <a:prstGeom prst="rect">
            <a:avLst/>
          </a:prstGeom>
          <a:solidFill>
            <a:srgbClr val="FFFF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HASARLARIN TANIMLANMASI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912CB-98BF-412A-BAD2-7BE1615D9898}" type="datetime1">
              <a:rPr lang="tr-TR" smtClean="0"/>
              <a:pPr>
                <a:defRPr/>
              </a:pPr>
              <a:t>1.03.2023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MUSTAFA KUTANİS SAÜ İNŞ.MÜH.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SLIDE </a:t>
            </a:r>
            <a:fld id="{A67B77BB-DF33-4DEA-B457-A2DDD731F9A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143000"/>
            <a:ext cx="704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81881" y="1814944"/>
            <a:ext cx="5611101" cy="387927"/>
          </a:xfrm>
          <a:prstGeom prst="rect">
            <a:avLst/>
          </a:prstGeom>
          <a:solidFill>
            <a:srgbClr val="FFFF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EE_Tasarim_2007">
  <a:themeElements>
    <a:clrScheme name="PBEE_Tasarim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BEE_Tasarim_2007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EE_Tasarim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EE_Tasarim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EE_Tasarim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EE_Tasarim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EE_Tasarim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EE_Tasarim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EE_Tasarim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PBEE_Tasarim_2007</Template>
  <TotalTime>1096</TotalTime>
  <Words>1058</Words>
  <Application>Microsoft Office PowerPoint</Application>
  <PresentationFormat>Ekran Gösterisi (4:3)</PresentationFormat>
  <Paragraphs>265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3" baseType="lpstr">
      <vt:lpstr>Arial</vt:lpstr>
      <vt:lpstr>Comic Sans MS</vt:lpstr>
      <vt:lpstr>Courier New</vt:lpstr>
      <vt:lpstr>Pump Demi Bold LET</vt:lpstr>
      <vt:lpstr>Tahoma</vt:lpstr>
      <vt:lpstr>Times New Roman</vt:lpstr>
      <vt:lpstr>Wingdings</vt:lpstr>
      <vt:lpstr>PBEE_Tasarim_2007</vt:lpstr>
      <vt:lpstr>QUICK INSPECTION MANUAL FOR DAMAGED REINFORCED CONCRETE BUILDINGS DUE TO EARTHQUAKES</vt:lpstr>
      <vt:lpstr>PowerPoint Sunusu</vt:lpstr>
      <vt:lpstr>DEPREM SONRASI HIZLI DEĞERLENDİRME</vt:lpstr>
      <vt:lpstr>DETAYLI DEĞERLENDİRME </vt:lpstr>
      <vt:lpstr>ONARIM VE GÜÇLENDİRME</vt:lpstr>
      <vt:lpstr>İNCELEME ADIMLARI -1</vt:lpstr>
      <vt:lpstr>İNCELEME ADIMLARI -2</vt:lpstr>
      <vt:lpstr>HASARLARIN TANIMLANMASI</vt:lpstr>
      <vt:lpstr>HASARLARIN TANIMLANMASI</vt:lpstr>
      <vt:lpstr>HASARLARIN TANIMLANMASI</vt:lpstr>
      <vt:lpstr>Detailed Definition of Damage Rank</vt:lpstr>
      <vt:lpstr>HASARLARIN TANIMLANMASI</vt:lpstr>
      <vt:lpstr>HASARLARIN TANIMLANMASI</vt:lpstr>
      <vt:lpstr>HASARLARIN TANIMLANMASI</vt:lpstr>
      <vt:lpstr>HASARLARIN TANIMLANMASI</vt:lpstr>
      <vt:lpstr>HASARLARIN TANIMLANMASI</vt:lpstr>
      <vt:lpstr>HASARLARIN TANIMLANMASI</vt:lpstr>
      <vt:lpstr>HASARLARIN TANIMLANMASI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Examples of Structural Damage</vt:lpstr>
      <vt:lpstr>Examples of Structural Damage</vt:lpstr>
      <vt:lpstr>Examples of Structural Damage</vt:lpstr>
      <vt:lpstr>Examples of Structural Damage</vt:lpstr>
      <vt:lpstr>Examples of Structural Damage</vt:lpstr>
      <vt:lpstr>PowerPoint Sunusu</vt:lpstr>
      <vt:lpstr>PowerPoint Sunusu</vt:lpstr>
    </vt:vector>
  </TitlesOfParts>
  <Company>Mobile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Mustafa Kutanis</dc:creator>
  <cp:lastModifiedBy>Mustafa Kutanis</cp:lastModifiedBy>
  <cp:revision>151</cp:revision>
  <dcterms:created xsi:type="dcterms:W3CDTF">2007-08-24T06:34:35Z</dcterms:created>
  <dcterms:modified xsi:type="dcterms:W3CDTF">2023-03-01T09:47:20Z</dcterms:modified>
</cp:coreProperties>
</file>